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63" r:id="rId4"/>
    <p:sldId id="264" r:id="rId5"/>
    <p:sldId id="265" r:id="rId6"/>
    <p:sldId id="266" r:id="rId7"/>
    <p:sldId id="259" r:id="rId8"/>
    <p:sldId id="267" r:id="rId9"/>
    <p:sldId id="260" r:id="rId10"/>
    <p:sldId id="268" r:id="rId11"/>
    <p:sldId id="269" r:id="rId12"/>
    <p:sldId id="270" r:id="rId13"/>
    <p:sldId id="261" r:id="rId14"/>
    <p:sldId id="271" r:id="rId15"/>
    <p:sldId id="262" r:id="rId16"/>
    <p:sldId id="282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41868-9412-4337-A81C-B932949FFC65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03105-64E6-4E90-B2A3-7393A125C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02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ones that are in bold are most pertinent to our patient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03105-64E6-4E90-B2A3-7393A125C13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will relate these things back to our patient at this point with no slide.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 of the s/s of Diverticulitis, that our patient is displaying, is: abdominal pain/tenderness a 2 days, n/v, change in bowel habits, cramping/bloating/gassiness, increase in WBC, mild fever. Our patient has a history of IBS,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hiatal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hernia, two abdominal surgeries. She is obese, poor dietary habits, lack of physical exercise. She reports history of constipation with vague c/o of rectal bleeding. She is a HTN, DM.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03105-64E6-4E90-B2A3-7393A125C13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Outpt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 if s/s are mild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Tolerating PO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Normal bowel function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Inpt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vomiting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Unable to take PO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IV pain medicine is required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S/s are not improving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Elderly/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immunocompromised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 morbidities (DM, CKD, HTN, Obesity)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Sig. fever/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leukocytosis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pt would be most likely treated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inpt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 gram -/anaerobic antibiotics.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Bowel rest for 48-72 hrs, then advance very slowly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Pain medicine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improvement in 48 hrs may require surgical intervention.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Fever, increasing pain, 	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Peritonitis, obstruction, abscess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20% of all patients will require surgical intervention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03105-64E6-4E90-B2A3-7393A125C13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5F71-17DF-4164-96E4-EA8F90644A32}" type="datetimeFigureOut">
              <a:rPr lang="en-US" smtClean="0"/>
              <a:pPr/>
              <a:t>12/13/2010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07D7-64DA-4A2E-8F87-E0CAE35C3C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5F71-17DF-4164-96E4-EA8F90644A32}" type="datetimeFigureOut">
              <a:rPr lang="en-US" smtClean="0"/>
              <a:pPr/>
              <a:t>12/13/2010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07D7-64DA-4A2E-8F87-E0CAE35C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5F71-17DF-4164-96E4-EA8F90644A32}" type="datetimeFigureOut">
              <a:rPr lang="en-US" smtClean="0"/>
              <a:pPr/>
              <a:t>12/13/2010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07D7-64DA-4A2E-8F87-E0CAE35C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5F71-17DF-4164-96E4-EA8F90644A32}" type="datetimeFigureOut">
              <a:rPr lang="en-US" smtClean="0"/>
              <a:pPr/>
              <a:t>12/13/2010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07D7-64DA-4A2E-8F87-E0CAE35C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5F71-17DF-4164-96E4-EA8F90644A32}" type="datetimeFigureOut">
              <a:rPr lang="en-US" smtClean="0"/>
              <a:pPr/>
              <a:t>12/13/2010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2B407D7-64DA-4A2E-8F87-E0CAE35C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5F71-17DF-4164-96E4-EA8F90644A32}" type="datetimeFigureOut">
              <a:rPr lang="en-US" smtClean="0"/>
              <a:pPr/>
              <a:t>12/13/2010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07D7-64DA-4A2E-8F87-E0CAE35C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5F71-17DF-4164-96E4-EA8F90644A32}" type="datetimeFigureOut">
              <a:rPr lang="en-US" smtClean="0"/>
              <a:pPr/>
              <a:t>12/13/2010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07D7-64DA-4A2E-8F87-E0CAE35C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5F71-17DF-4164-96E4-EA8F90644A32}" type="datetimeFigureOut">
              <a:rPr lang="en-US" smtClean="0"/>
              <a:pPr/>
              <a:t>12/13/2010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07D7-64DA-4A2E-8F87-E0CAE35C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5F71-17DF-4164-96E4-EA8F90644A32}" type="datetimeFigureOut">
              <a:rPr lang="en-US" smtClean="0"/>
              <a:pPr/>
              <a:t>12/13/2010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07D7-64DA-4A2E-8F87-E0CAE35C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5F71-17DF-4164-96E4-EA8F90644A32}" type="datetimeFigureOut">
              <a:rPr lang="en-US" smtClean="0"/>
              <a:pPr/>
              <a:t>12/13/2010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07D7-64DA-4A2E-8F87-E0CAE35C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5F71-17DF-4164-96E4-EA8F90644A32}" type="datetimeFigureOut">
              <a:rPr lang="en-US" smtClean="0"/>
              <a:pPr/>
              <a:t>12/13/2010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07D7-64DA-4A2E-8F87-E0CAE35C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BE5F71-17DF-4164-96E4-EA8F90644A32}" type="datetimeFigureOut">
              <a:rPr lang="en-US" smtClean="0"/>
              <a:pPr/>
              <a:t>12/13/2010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B407D7-64DA-4A2E-8F87-E0CAE35C3C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health.nytimes.com/health/guides/disease/diverticulitis/overview.html" TargetMode="External"/><Relationship Id="rId2" Type="http://schemas.openxmlformats.org/officeDocument/2006/relationships/hyperlink" Target="http://emedicine.medscape.com/article/173388-diagnosi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229600" cy="1828800"/>
          </a:xfrm>
        </p:spPr>
        <p:txBody>
          <a:bodyPr/>
          <a:lstStyle/>
          <a:p>
            <a:r>
              <a:rPr lang="en-US" dirty="0" smtClean="0"/>
              <a:t>Gastrointestinal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case study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3297702"/>
          </a:xfrm>
        </p:spPr>
        <p:txBody>
          <a:bodyPr>
            <a:normAutofit/>
          </a:bodyPr>
          <a:lstStyle/>
          <a:p>
            <a:r>
              <a:rPr lang="en-US" dirty="0"/>
              <a:t>Amber Hart </a:t>
            </a:r>
          </a:p>
          <a:p>
            <a:r>
              <a:rPr lang="en-US" dirty="0"/>
              <a:t>Tracy Hill</a:t>
            </a:r>
          </a:p>
          <a:p>
            <a:r>
              <a:rPr lang="en-US" dirty="0" err="1"/>
              <a:t>Dia</a:t>
            </a:r>
            <a:r>
              <a:rPr lang="en-US" dirty="0"/>
              <a:t> Markham-</a:t>
            </a:r>
            <a:r>
              <a:rPr lang="en-US" dirty="0" err="1"/>
              <a:t>Orear</a:t>
            </a:r>
            <a:endParaRPr lang="en-US" dirty="0"/>
          </a:p>
          <a:p>
            <a:r>
              <a:rPr lang="en-US" dirty="0"/>
              <a:t>Brandy </a:t>
            </a:r>
            <a:r>
              <a:rPr lang="en-US" dirty="0" err="1"/>
              <a:t>Schnacker</a:t>
            </a:r>
            <a:endParaRPr lang="en-US" dirty="0"/>
          </a:p>
          <a:p>
            <a:r>
              <a:rPr lang="en-US" dirty="0" smtClean="0"/>
              <a:t>Jessica </a:t>
            </a:r>
            <a:r>
              <a:rPr lang="en-US" dirty="0" smtClean="0"/>
              <a:t>Shirk</a:t>
            </a:r>
          </a:p>
          <a:p>
            <a:r>
              <a:rPr lang="en-US" sz="3600" dirty="0" smtClean="0">
                <a:latin typeface="+mj-lt"/>
              </a:rPr>
              <a:t>December 16, 2010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DIAGNOSIS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 </a:t>
            </a:r>
          </a:p>
          <a:p>
            <a:r>
              <a:rPr lang="en-US" sz="3000" dirty="0" smtClean="0"/>
              <a:t>Acute Pancreatitis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Pancreatitis_Acute550_ab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76588"/>
            <a:ext cx="4040188" cy="3135186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498975" cy="3763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Symptoms supporting this diagnosis</a:t>
            </a:r>
          </a:p>
          <a:p>
            <a:r>
              <a:rPr lang="en-US" dirty="0" smtClean="0"/>
              <a:t>	Elevated Amylase</a:t>
            </a:r>
          </a:p>
          <a:p>
            <a:r>
              <a:rPr lang="en-US" dirty="0" smtClean="0"/>
              <a:t>	Left sided abdominal  </a:t>
            </a:r>
          </a:p>
          <a:p>
            <a:pPr>
              <a:buNone/>
            </a:pPr>
            <a:r>
              <a:rPr lang="en-US" dirty="0" smtClean="0"/>
              <a:t>                pain</a:t>
            </a:r>
          </a:p>
          <a:p>
            <a:r>
              <a:rPr lang="en-US" dirty="0" smtClean="0"/>
              <a:t>	Cramping pain</a:t>
            </a:r>
          </a:p>
          <a:p>
            <a:r>
              <a:rPr lang="en-US" dirty="0" smtClean="0"/>
              <a:t>	Nausea</a:t>
            </a:r>
          </a:p>
          <a:p>
            <a:r>
              <a:rPr lang="en-US" dirty="0" smtClean="0"/>
              <a:t>	Vomiting</a:t>
            </a:r>
          </a:p>
          <a:p>
            <a:r>
              <a:rPr lang="en-US" dirty="0" smtClean="0"/>
              <a:t>	Bloated Feeling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DIAGNOSIS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/>
          <a:lstStyle/>
          <a:p>
            <a:r>
              <a:rPr lang="en-US" dirty="0" smtClean="0"/>
              <a:t>Acute </a:t>
            </a:r>
            <a:r>
              <a:rPr lang="en-US" dirty="0" err="1" smtClean="0"/>
              <a:t>Pyelonephritis</a:t>
            </a:r>
            <a:r>
              <a:rPr lang="en-US" dirty="0" smtClean="0"/>
              <a:t> – Urinary Frequency</a:t>
            </a:r>
          </a:p>
          <a:p>
            <a:r>
              <a:rPr lang="en-US" dirty="0" smtClean="0"/>
              <a:t>Liver </a:t>
            </a:r>
            <a:r>
              <a:rPr lang="en-US" dirty="0" smtClean="0"/>
              <a:t>Abscess – Lipitor is one of her medications</a:t>
            </a:r>
          </a:p>
          <a:p>
            <a:r>
              <a:rPr lang="en-US" dirty="0" err="1" smtClean="0"/>
              <a:t>Cholecystitis</a:t>
            </a:r>
            <a:r>
              <a:rPr lang="en-US" dirty="0" smtClean="0"/>
              <a:t> </a:t>
            </a:r>
            <a:r>
              <a:rPr lang="en-US" dirty="0" smtClean="0"/>
              <a:t>– She is female, over forty and obese.</a:t>
            </a:r>
          </a:p>
          <a:p>
            <a:r>
              <a:rPr lang="en-US" dirty="0" smtClean="0"/>
              <a:t>Bowel </a:t>
            </a:r>
            <a:r>
              <a:rPr lang="en-US" dirty="0" smtClean="0"/>
              <a:t>Obstruction – No BM for 3 days, feeling </a:t>
            </a:r>
          </a:p>
          <a:p>
            <a:pPr>
              <a:buNone/>
            </a:pPr>
            <a:r>
              <a:rPr lang="en-US" dirty="0" smtClean="0"/>
              <a:t>                                                bloated, cramping.</a:t>
            </a:r>
          </a:p>
          <a:p>
            <a:r>
              <a:rPr lang="en-US" dirty="0" smtClean="0"/>
              <a:t>Colon </a:t>
            </a:r>
            <a:r>
              <a:rPr lang="en-US" dirty="0" smtClean="0"/>
              <a:t>Cancer – Need many tests to rule this out.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</a:t>
            </a:r>
            <a:r>
              <a:rPr lang="en-US" dirty="0" smtClean="0"/>
              <a:t>DIAGNOSES </a:t>
            </a:r>
            <a:r>
              <a:rPr lang="en-US" dirty="0" smtClean="0"/>
              <a:t>RULED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/>
          <a:lstStyle/>
          <a:p>
            <a:r>
              <a:rPr lang="en-US" dirty="0" smtClean="0"/>
              <a:t>Uterine Fibroids – She has had a total hysterectomy.</a:t>
            </a:r>
          </a:p>
          <a:p>
            <a:r>
              <a:rPr lang="en-US" dirty="0" smtClean="0"/>
              <a:t>Irritable Bowel Syndrome – She has been diagnosed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with.</a:t>
            </a:r>
          </a:p>
          <a:p>
            <a:r>
              <a:rPr lang="en-US" dirty="0" smtClean="0"/>
              <a:t>Appendicitis – She has had her </a:t>
            </a:r>
            <a:r>
              <a:rPr lang="en-US" dirty="0" smtClean="0"/>
              <a:t>appendix </a:t>
            </a:r>
            <a:r>
              <a:rPr lang="en-US" dirty="0" smtClean="0"/>
              <a:t>removed.</a:t>
            </a:r>
          </a:p>
          <a:p>
            <a:r>
              <a:rPr lang="en-US" dirty="0" smtClean="0"/>
              <a:t>Ovarian Cysts – She has had a total hysterectomy.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DIAGNOSIS LAB TESTS AND DIGNOSTIC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Diverticulitis</a:t>
            </a:r>
          </a:p>
          <a:p>
            <a:pPr lvl="1"/>
            <a:r>
              <a:rPr lang="en-US" dirty="0" smtClean="0"/>
              <a:t>Complete blood count: to check for infection and signs of bleeding</a:t>
            </a:r>
          </a:p>
          <a:p>
            <a:pPr lvl="1"/>
            <a:r>
              <a:rPr lang="en-US" dirty="0" smtClean="0"/>
              <a:t>CT scan:  to look for pouches in the colon</a:t>
            </a:r>
          </a:p>
          <a:p>
            <a:pPr lvl="1"/>
            <a:r>
              <a:rPr lang="en-US" dirty="0" smtClean="0"/>
              <a:t>Colonoscopy: to look for the pouches to see if inflamed and for signs of bleeding</a:t>
            </a:r>
          </a:p>
          <a:p>
            <a:pPr lvl="1"/>
            <a:r>
              <a:rPr lang="en-US" dirty="0" smtClean="0"/>
              <a:t>X-ray: to rule out possible symptoms and causes of the condition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DIAGNOSIS LAB TESTS AND DIAGNOSTIC TESTS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r>
              <a:rPr lang="en-US" dirty="0" smtClean="0"/>
              <a:t>Urinary Tract Infections</a:t>
            </a:r>
          </a:p>
          <a:p>
            <a:pPr lvl="1"/>
            <a:r>
              <a:rPr lang="en-US" dirty="0" smtClean="0"/>
              <a:t>Urinalysis</a:t>
            </a:r>
          </a:p>
          <a:p>
            <a:pPr lvl="1"/>
            <a:r>
              <a:rPr lang="en-US" dirty="0" smtClean="0"/>
              <a:t>Abdominal ultrasound</a:t>
            </a:r>
          </a:p>
          <a:p>
            <a:pPr lvl="1"/>
            <a:r>
              <a:rPr lang="en-US" dirty="0" smtClean="0"/>
              <a:t>Urine culture</a:t>
            </a:r>
          </a:p>
          <a:p>
            <a:pPr lvl="1"/>
            <a:r>
              <a:rPr lang="en-US" dirty="0" smtClean="0"/>
              <a:t>Cystoscopy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Acute Pancreatitis</a:t>
            </a:r>
          </a:p>
          <a:p>
            <a:pPr lvl="1"/>
            <a:r>
              <a:rPr lang="en-US" dirty="0" smtClean="0"/>
              <a:t>Serum amylase</a:t>
            </a:r>
          </a:p>
          <a:p>
            <a:pPr lvl="1"/>
            <a:r>
              <a:rPr lang="en-US" dirty="0" smtClean="0"/>
              <a:t>Serum lipase</a:t>
            </a:r>
          </a:p>
          <a:p>
            <a:pPr lvl="1"/>
            <a:r>
              <a:rPr lang="en-US" dirty="0" smtClean="0"/>
              <a:t>Complete blood count</a:t>
            </a:r>
          </a:p>
          <a:p>
            <a:pPr lvl="1"/>
            <a:r>
              <a:rPr lang="en-US" dirty="0" smtClean="0"/>
              <a:t>Abdominal ultrasound</a:t>
            </a:r>
          </a:p>
          <a:p>
            <a:pPr lvl="1"/>
            <a:r>
              <a:rPr lang="en-US" dirty="0" smtClean="0"/>
              <a:t>ERCP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DIAGNOSIS OF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Final Diagnosis of the disease: </a:t>
            </a:r>
          </a:p>
          <a:p>
            <a:pPr lvl="1"/>
            <a:r>
              <a:rPr lang="en-US" dirty="0" smtClean="0"/>
              <a:t>s/s of LLQ pain, elevated WBC, n/v</a:t>
            </a:r>
          </a:p>
          <a:p>
            <a:pPr lvl="1"/>
            <a:r>
              <a:rPr lang="en-US" dirty="0" smtClean="0"/>
              <a:t>CT scan of abdomen/pelvis obtained</a:t>
            </a:r>
          </a:p>
          <a:p>
            <a:pPr lvl="1"/>
            <a:r>
              <a:rPr lang="en-US" dirty="0" smtClean="0"/>
              <a:t>CT scan reveals diverticulitis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	</a:t>
            </a:r>
            <a:r>
              <a:rPr lang="en-US" dirty="0" err="1" smtClean="0"/>
              <a:t>Diverticula</a:t>
            </a:r>
            <a:r>
              <a:rPr lang="en-US" dirty="0" smtClean="0"/>
              <a:t> form with age as bulging pockets of tissue push out from the colonic wall from pressure within the colon. </a:t>
            </a:r>
          </a:p>
          <a:p>
            <a:pPr lvl="1"/>
            <a:r>
              <a:rPr lang="en-US" dirty="0" smtClean="0"/>
              <a:t>Diverticulitis is when those </a:t>
            </a:r>
            <a:r>
              <a:rPr lang="en-US" dirty="0" err="1" smtClean="0"/>
              <a:t>diverticuli</a:t>
            </a:r>
            <a:r>
              <a:rPr lang="en-US" dirty="0" smtClean="0"/>
              <a:t> rupture and infect the tissues that surround the colon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Epidemiology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in Western Nations</a:t>
            </a:r>
          </a:p>
          <a:p>
            <a:r>
              <a:rPr lang="en-US" dirty="0" smtClean="0"/>
              <a:t>Most common in middle-aged and elderly persons</a:t>
            </a:r>
          </a:p>
          <a:p>
            <a:r>
              <a:rPr lang="en-US" dirty="0" smtClean="0"/>
              <a:t>Less than 5% of people aged less than 40yrs are affected by </a:t>
            </a:r>
            <a:r>
              <a:rPr lang="en-US" dirty="0" err="1" smtClean="0"/>
              <a:t>diverticular</a:t>
            </a:r>
            <a:r>
              <a:rPr lang="en-US" dirty="0" smtClean="0"/>
              <a:t> disease</a:t>
            </a:r>
          </a:p>
          <a:p>
            <a:r>
              <a:rPr lang="en-US" dirty="0" smtClean="0"/>
              <a:t>Central obesity is associated with diverticulitis in younger patients</a:t>
            </a:r>
          </a:p>
          <a:p>
            <a:r>
              <a:rPr lang="en-US" dirty="0" smtClean="0"/>
              <a:t>Only 10-25% of persons with </a:t>
            </a:r>
            <a:r>
              <a:rPr lang="en-US" dirty="0" err="1" smtClean="0"/>
              <a:t>diverticulosis</a:t>
            </a:r>
            <a:r>
              <a:rPr lang="en-US" dirty="0" smtClean="0"/>
              <a:t> will go on to develop diverticulitis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Etiology/Risk Factors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Western Society</a:t>
            </a: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Obesity</a:t>
            </a: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Lack of physical exercise</a:t>
            </a: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?abnormalities in bowel motility</a:t>
            </a: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/>
              <a:t>Poor bowel habits (ignoring the urge to go)</a:t>
            </a:r>
          </a:p>
          <a:p>
            <a:r>
              <a:rPr lang="en-US" dirty="0" smtClean="0"/>
              <a:t>Low fiber/ High fat/High red meat diet</a:t>
            </a:r>
          </a:p>
          <a:p>
            <a:r>
              <a:rPr lang="en-US" dirty="0" smtClean="0"/>
              <a:t>Age (65-80% of individuals by age 85)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Mechanism of Disease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>
            <a:normAutofit/>
          </a:bodyPr>
          <a:lstStyle/>
          <a:p>
            <a:r>
              <a:rPr lang="en-US" b="1" dirty="0" smtClean="0"/>
              <a:t>Environmental</a:t>
            </a:r>
            <a:endParaRPr lang="en-US" dirty="0" smtClean="0"/>
          </a:p>
          <a:p>
            <a:pPr lvl="1"/>
            <a:r>
              <a:rPr lang="en-US" b="1" dirty="0" smtClean="0"/>
              <a:t>Diet, lack of exercise, lifestyle</a:t>
            </a:r>
            <a:endParaRPr lang="en-US" dirty="0" smtClean="0"/>
          </a:p>
          <a:p>
            <a:r>
              <a:rPr lang="en-US" b="1" dirty="0" smtClean="0"/>
              <a:t>Genetic</a:t>
            </a:r>
            <a:endParaRPr lang="en-US" dirty="0" smtClean="0"/>
          </a:p>
          <a:p>
            <a:pPr lvl="1"/>
            <a:r>
              <a:rPr lang="en-US" b="1" dirty="0" smtClean="0"/>
              <a:t>	Obesity, abnormal motility of GI</a:t>
            </a:r>
            <a:endParaRPr lang="en-US" dirty="0" smtClean="0"/>
          </a:p>
          <a:p>
            <a:r>
              <a:rPr lang="en-US" b="1" dirty="0" smtClean="0"/>
              <a:t>Inflammation</a:t>
            </a:r>
            <a:endParaRPr lang="en-US" dirty="0" smtClean="0"/>
          </a:p>
          <a:p>
            <a:pPr lvl="1"/>
            <a:r>
              <a:rPr lang="en-US" b="1" dirty="0" smtClean="0"/>
              <a:t>Injury to the mucosa by ↑ intra-luminal  pressure</a:t>
            </a:r>
          </a:p>
          <a:p>
            <a:pPr lvl="1"/>
            <a:r>
              <a:rPr lang="en-US" b="1" dirty="0" smtClean="0"/>
              <a:t>Erosion of mucosal wall, inflammation, perforation, necrosis</a:t>
            </a:r>
            <a:endParaRPr lang="en-US" dirty="0" smtClean="0"/>
          </a:p>
          <a:p>
            <a:pPr lvl="1"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		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err="1" smtClean="0"/>
              <a:t>Pathophysiology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Circular muscle of intestine constrict</a:t>
            </a:r>
            <a:endParaRPr lang="en-US" dirty="0" smtClean="0"/>
          </a:p>
          <a:p>
            <a:r>
              <a:rPr lang="en-US" b="1" dirty="0" smtClean="0"/>
              <a:t>Intestine bulges outward</a:t>
            </a:r>
            <a:endParaRPr lang="en-US" dirty="0" smtClean="0"/>
          </a:p>
          <a:p>
            <a:r>
              <a:rPr lang="en-US" b="1" dirty="0" smtClean="0"/>
              <a:t>↑ intra-luminal pressure causes </a:t>
            </a:r>
            <a:r>
              <a:rPr lang="en-US" b="1" dirty="0" err="1" smtClean="0"/>
              <a:t>herniations</a:t>
            </a:r>
            <a:r>
              <a:rPr lang="en-US" b="1" dirty="0" smtClean="0"/>
              <a:t> </a:t>
            </a:r>
            <a:endParaRPr lang="en-US" dirty="0" smtClean="0"/>
          </a:p>
          <a:p>
            <a:pPr lvl="2"/>
            <a:r>
              <a:rPr lang="en-US" dirty="0" smtClean="0"/>
              <a:t>When the intestines constrict, the walls bulge outward. This can cause </a:t>
            </a:r>
            <a:r>
              <a:rPr lang="en-US" dirty="0" err="1" smtClean="0"/>
              <a:t>herniations</a:t>
            </a:r>
            <a:r>
              <a:rPr lang="en-US" dirty="0" smtClean="0"/>
              <a:t> at points of weakness (where blood vessels penetrate) Increased pressure in the intestines can also lead to segmentation of the colon. This segmentation is exaggerated in diverticulitis.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History of Present Illness (HPI)-</a:t>
            </a:r>
          </a:p>
          <a:p>
            <a:pPr lvl="1"/>
            <a:r>
              <a:rPr lang="en-US" dirty="0" smtClean="0"/>
              <a:t>55 y.o. alert, married female presents to ED with cc: acute lower abdominal pain x 3-4 days, worse last 1-2 days, now sharp, severe, cramping.</a:t>
            </a:r>
          </a:p>
          <a:p>
            <a:pPr lvl="1"/>
            <a:r>
              <a:rPr lang="en-US" dirty="0" smtClean="0"/>
              <a:t>Pain 10/10 on 0-10 scale; Pain temporarily better with “tums”</a:t>
            </a:r>
          </a:p>
          <a:p>
            <a:pPr lvl="1"/>
            <a:r>
              <a:rPr lang="en-US" dirty="0" smtClean="0"/>
              <a:t>S/S: + n/v; “bloated”; constipation; + rectal bleeding</a:t>
            </a:r>
          </a:p>
          <a:p>
            <a:pPr lvl="1"/>
            <a:r>
              <a:rPr lang="en-US" dirty="0" smtClean="0"/>
              <a:t>c/o urinary frequency/urgency/dysuria x 2 days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all" dirty="0" smtClean="0"/>
              <a:t>Laplace Law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Pressure = wall tension ÷ radius </a:t>
            </a:r>
          </a:p>
          <a:p>
            <a:pPr lvl="1"/>
            <a:r>
              <a:rPr lang="en-US" dirty="0" smtClean="0"/>
              <a:t>Scant content in the bowel = increased pressure. Laplace’s Law explains the development of </a:t>
            </a:r>
            <a:r>
              <a:rPr lang="en-US" dirty="0" err="1" smtClean="0"/>
              <a:t>diverticula</a:t>
            </a:r>
            <a:r>
              <a:rPr lang="en-US" dirty="0" smtClean="0"/>
              <a:t>. Diets that are high in fiber will produce large bulky stools. This creates a colon that has a larger radius and will not allow efficient segmenting. Thus reducing the risk of </a:t>
            </a:r>
            <a:r>
              <a:rPr lang="en-US" dirty="0" err="1" smtClean="0"/>
              <a:t>diverticula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all" dirty="0" smtClean="0"/>
              <a:t>Diverticulitis (inflammation of the </a:t>
            </a:r>
            <a:r>
              <a:rPr lang="en-US" cap="all" dirty="0" err="1" smtClean="0"/>
              <a:t>diverticula</a:t>
            </a:r>
            <a:r>
              <a:rPr lang="en-US" cap="all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Caused by erosion of mucosal wall </a:t>
            </a:r>
            <a:endParaRPr lang="en-US" dirty="0" smtClean="0"/>
          </a:p>
          <a:p>
            <a:r>
              <a:rPr lang="en-US" b="1" dirty="0" smtClean="0"/>
              <a:t>Increased pressure in colon</a:t>
            </a:r>
            <a:endParaRPr lang="en-US" dirty="0" smtClean="0"/>
          </a:p>
          <a:p>
            <a:r>
              <a:rPr lang="en-US" b="1" dirty="0" smtClean="0"/>
              <a:t>Trapped food particles</a:t>
            </a:r>
            <a:endParaRPr lang="en-US" dirty="0" smtClean="0"/>
          </a:p>
          <a:p>
            <a:r>
              <a:rPr lang="en-US" b="1" dirty="0" smtClean="0"/>
              <a:t>Perforation can result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all" dirty="0" smtClean="0"/>
              <a:t>Complications of Diverticulitis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Bleeding at the site of perforation</a:t>
            </a:r>
            <a:endParaRPr lang="en-US" dirty="0" smtClean="0"/>
          </a:p>
          <a:p>
            <a:r>
              <a:rPr lang="en-US" b="1" dirty="0" smtClean="0"/>
              <a:t>Obstruction</a:t>
            </a:r>
            <a:endParaRPr lang="en-US" dirty="0" smtClean="0"/>
          </a:p>
          <a:p>
            <a:r>
              <a:rPr lang="en-US" b="1" dirty="0" smtClean="0"/>
              <a:t>Abscess</a:t>
            </a:r>
            <a:endParaRPr lang="en-US" dirty="0" smtClean="0"/>
          </a:p>
          <a:p>
            <a:r>
              <a:rPr lang="en-US" b="1" dirty="0" smtClean="0"/>
              <a:t>Fistula (Bladder)</a:t>
            </a:r>
            <a:endParaRPr lang="en-US" dirty="0" smtClean="0"/>
          </a:p>
          <a:p>
            <a:r>
              <a:rPr lang="en-US" b="1" dirty="0" smtClean="0"/>
              <a:t>Peritonitis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Treatment</a:t>
            </a:r>
            <a:endParaRPr lang="en-US" cap="al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Inpatient vs. Outpatient</a:t>
            </a:r>
            <a:endParaRPr lang="en-US" dirty="0" smtClean="0"/>
          </a:p>
          <a:p>
            <a:r>
              <a:rPr lang="en-US" b="1" dirty="0" smtClean="0"/>
              <a:t>Bowel rest	</a:t>
            </a:r>
            <a:endParaRPr lang="en-US" dirty="0" smtClean="0"/>
          </a:p>
          <a:p>
            <a:r>
              <a:rPr lang="en-US" b="1" dirty="0" smtClean="0"/>
              <a:t>Antibiotics 7-10 days</a:t>
            </a:r>
            <a:endParaRPr lang="en-US" dirty="0" smtClean="0"/>
          </a:p>
          <a:p>
            <a:r>
              <a:rPr lang="en-US" b="1" dirty="0" smtClean="0"/>
              <a:t>Pain medicine</a:t>
            </a:r>
            <a:endParaRPr lang="en-US" dirty="0" smtClean="0"/>
          </a:p>
          <a:p>
            <a:r>
              <a:rPr lang="en-US" b="1" dirty="0" smtClean="0"/>
              <a:t>Surgery/Drainage of abscess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Pt had complications with hypoglycemia due to NPO status</a:t>
            </a:r>
          </a:p>
          <a:p>
            <a:r>
              <a:rPr lang="en-US" dirty="0" smtClean="0"/>
              <a:t>Recommend going home with glucose checks ACHS and record numbers report to primary care physician upon follow-up</a:t>
            </a:r>
          </a:p>
          <a:p>
            <a:r>
              <a:rPr lang="en-US" dirty="0" smtClean="0"/>
              <a:t>Pt had hypotension due to nausea and vomiting</a:t>
            </a:r>
          </a:p>
          <a:p>
            <a:r>
              <a:rPr lang="en-US" dirty="0" smtClean="0"/>
              <a:t>Treated with fluid resuscitation. </a:t>
            </a:r>
            <a:r>
              <a:rPr lang="en-US" dirty="0" err="1" smtClean="0"/>
              <a:t>Lisinopril</a:t>
            </a:r>
            <a:r>
              <a:rPr lang="en-US" dirty="0" smtClean="0"/>
              <a:t> held until blood pressure resumed to appropriate level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DISCHARGE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discharged home with regular activity, high-fiber diet, blood glucose ACHS</a:t>
            </a:r>
          </a:p>
          <a:p>
            <a:r>
              <a:rPr lang="en-US" dirty="0" smtClean="0"/>
              <a:t>Education on prompt medical attention if symptoms recur and a probable surgical consultation in case of recurring symptoms</a:t>
            </a:r>
          </a:p>
          <a:p>
            <a:r>
              <a:rPr lang="en-US" dirty="0" smtClean="0"/>
              <a:t>Schedule colonoscopy after inflammation resolves</a:t>
            </a:r>
          </a:p>
          <a:p>
            <a:r>
              <a:rPr lang="en-US" dirty="0" smtClean="0"/>
              <a:t>Resume all home medications including antibiotic </a:t>
            </a:r>
            <a:r>
              <a:rPr lang="en-US" dirty="0" err="1" smtClean="0"/>
              <a:t>metronidazole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 smtClean="0"/>
              <a:t>References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eMedicine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http://emedicine.medscape.com/article/173388-diagnosis</a:t>
            </a:r>
            <a:r>
              <a:rPr lang="en-US" dirty="0"/>
              <a:t>)</a:t>
            </a:r>
          </a:p>
          <a:p>
            <a:r>
              <a:rPr lang="en-US" dirty="0"/>
              <a:t>Health Guide (</a:t>
            </a:r>
            <a:r>
              <a:rPr lang="en-US" dirty="0">
                <a:hlinkClick r:id="rId3"/>
              </a:rPr>
              <a:t>http://health.nytimes.com/health/guides/disease/diverticulitis/overview.html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Merck </a:t>
            </a:r>
            <a:r>
              <a:rPr lang="en-US" dirty="0" smtClean="0"/>
              <a:t>Manual.com (www.merck.com)</a:t>
            </a:r>
          </a:p>
          <a:p>
            <a:r>
              <a:rPr lang="en-US" dirty="0"/>
              <a:t>National Digestive Diseases Information Clearinghouse website. (2008). http://digestive.niddk.nih.gov/ddiseases/pubs/diverticulosis/</a:t>
            </a:r>
          </a:p>
          <a:p>
            <a:r>
              <a:rPr lang="en-US" dirty="0" err="1" smtClean="0"/>
              <a:t>Porth</a:t>
            </a:r>
            <a:r>
              <a:rPr lang="en-US" dirty="0" smtClean="0"/>
              <a:t>, C. M. (2009). </a:t>
            </a:r>
            <a:r>
              <a:rPr lang="en-US" i="1" dirty="0" smtClean="0"/>
              <a:t>Pathophysiology: Concepts of Altered Health States.</a:t>
            </a:r>
            <a:r>
              <a:rPr lang="en-US" dirty="0" smtClean="0"/>
              <a:t> Philadelphia: Lippincott Williams &amp; Williams.</a:t>
            </a:r>
            <a:endParaRPr lang="en-US" dirty="0" smtClean="0"/>
          </a:p>
          <a:p>
            <a:r>
              <a:rPr lang="en-US" dirty="0" err="1"/>
              <a:t>Touzios</a:t>
            </a:r>
            <a:r>
              <a:rPr lang="en-US" dirty="0"/>
              <a:t>, J. G. (2009). Diverticulosis and Acute Diverticulitis. </a:t>
            </a:r>
            <a:r>
              <a:rPr lang="en-US" i="1" dirty="0"/>
              <a:t>Gastroenterology Clinician Of North America</a:t>
            </a:r>
            <a:r>
              <a:rPr lang="en-US" dirty="0"/>
              <a:t> , 513-525.</a:t>
            </a:r>
          </a:p>
          <a:p>
            <a:r>
              <a:rPr lang="en-US" dirty="0" smtClean="0"/>
              <a:t>Up to Date Online website. (2010). http://0-www.uptodate.com.topekalibraries.info</a:t>
            </a:r>
          </a:p>
          <a:p>
            <a:r>
              <a:rPr lang="en-US" dirty="0" smtClean="0"/>
              <a:t>Webmd.com</a:t>
            </a:r>
            <a:endParaRPr lang="en-US" dirty="0"/>
          </a:p>
          <a:p>
            <a:r>
              <a:rPr lang="en-US" dirty="0"/>
              <a:t>Young-</a:t>
            </a:r>
            <a:r>
              <a:rPr lang="en-US" dirty="0" err="1"/>
              <a:t>Fadok</a:t>
            </a:r>
            <a:r>
              <a:rPr lang="en-US" dirty="0"/>
              <a:t>, T., &amp; Pemberton, J. H. (2010, May). </a:t>
            </a:r>
            <a:r>
              <a:rPr lang="en-US" i="1" dirty="0"/>
              <a:t>Epidemiology and Pathophysiology of Colonic Diverticular Disease.</a:t>
            </a:r>
            <a:r>
              <a:rPr lang="en-US" dirty="0"/>
              <a:t> Retrieved </a:t>
            </a:r>
            <a:r>
              <a:rPr lang="en-US" dirty="0" err="1"/>
              <a:t>november</a:t>
            </a:r>
            <a:r>
              <a:rPr lang="en-US" dirty="0"/>
              <a:t> 18, 2010, from Up To Date: http://www.uptodate.com</a:t>
            </a:r>
          </a:p>
          <a:p>
            <a:r>
              <a:rPr lang="en-US" dirty="0"/>
              <a:t>Young-</a:t>
            </a:r>
            <a:r>
              <a:rPr lang="en-US" dirty="0" err="1"/>
              <a:t>Fadok</a:t>
            </a:r>
            <a:r>
              <a:rPr lang="en-US" dirty="0"/>
              <a:t>, T. P. (2010, June 10). </a:t>
            </a:r>
            <a:r>
              <a:rPr lang="en-US" i="1" dirty="0"/>
              <a:t>Treatment of acute diverticulitis.</a:t>
            </a:r>
            <a:r>
              <a:rPr lang="en-US" dirty="0"/>
              <a:t> Retrieved </a:t>
            </a:r>
            <a:r>
              <a:rPr lang="en-US" dirty="0" err="1"/>
              <a:t>Novemeber</a:t>
            </a:r>
            <a:r>
              <a:rPr lang="en-US" dirty="0"/>
              <a:t> 18, 2010, from Up To Date: http://www.uptodate.com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Past Medical History (PMH)</a:t>
            </a:r>
          </a:p>
          <a:p>
            <a:pPr lvl="1"/>
            <a:r>
              <a:rPr lang="en-US" dirty="0" smtClean="0"/>
              <a:t>Obesity (5’6”, 130kg);DM type 2; HTN; Hyperlipidemia; Hiatal hernia; IBS; Hemorrhoids</a:t>
            </a:r>
          </a:p>
          <a:p>
            <a:r>
              <a:rPr lang="en-US" u="sng" dirty="0" smtClean="0"/>
              <a:t>Past Surgical History (PSH)</a:t>
            </a:r>
          </a:p>
          <a:p>
            <a:pPr lvl="1"/>
            <a:r>
              <a:rPr lang="en-US" dirty="0" smtClean="0"/>
              <a:t>Appendectomy (age 17)</a:t>
            </a:r>
          </a:p>
          <a:p>
            <a:pPr lvl="1"/>
            <a:r>
              <a:rPr lang="en-US" dirty="0" smtClean="0"/>
              <a:t>Total Hysterectomy (age 40)</a:t>
            </a:r>
          </a:p>
          <a:p>
            <a:pPr lvl="1"/>
            <a:r>
              <a:rPr lang="en-US" dirty="0" smtClean="0"/>
              <a:t>T &amp; A (age 7)</a:t>
            </a:r>
          </a:p>
          <a:p>
            <a:pPr lvl="1"/>
            <a:r>
              <a:rPr lang="en-US" dirty="0" smtClean="0"/>
              <a:t>Nml colonoscopies x3; last one 2 years ago.</a:t>
            </a:r>
          </a:p>
          <a:p>
            <a:r>
              <a:rPr lang="en-US" u="sng" dirty="0" smtClean="0"/>
              <a:t>Previous admissions-</a:t>
            </a:r>
          </a:p>
          <a:p>
            <a:pPr lvl="1"/>
            <a:r>
              <a:rPr lang="en-US" dirty="0" smtClean="0"/>
              <a:t>Pt had ED visit 6 weeks ago for flare up of IBS.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Family Hx-</a:t>
            </a:r>
          </a:p>
          <a:p>
            <a:pPr lvl="1"/>
            <a:r>
              <a:rPr lang="en-US" dirty="0" smtClean="0"/>
              <a:t>Married x </a:t>
            </a:r>
            <a:r>
              <a:rPr lang="en-US" dirty="0" smtClean="0"/>
              <a:t>30</a:t>
            </a:r>
            <a:r>
              <a:rPr lang="en-US" dirty="0" smtClean="0"/>
              <a:t> </a:t>
            </a:r>
            <a:r>
              <a:rPr lang="en-US" dirty="0" smtClean="0"/>
              <a:t>years</a:t>
            </a:r>
          </a:p>
          <a:p>
            <a:pPr lvl="1"/>
            <a:r>
              <a:rPr lang="en-US" dirty="0" smtClean="0"/>
              <a:t>2 grown children; 4 grandchildren; all healthy</a:t>
            </a:r>
          </a:p>
          <a:p>
            <a:pPr lvl="1"/>
            <a:r>
              <a:rPr lang="en-US" dirty="0" smtClean="0"/>
              <a:t>Both parents deceased: Mother(lung ca); father (prostate/colon ca).</a:t>
            </a:r>
          </a:p>
          <a:p>
            <a:r>
              <a:rPr lang="en-US" u="sng" dirty="0" smtClean="0"/>
              <a:t>Social Hx-</a:t>
            </a:r>
          </a:p>
          <a:p>
            <a:pPr lvl="1"/>
            <a:r>
              <a:rPr lang="en-US" dirty="0" smtClean="0"/>
              <a:t>No tobacco &gt; 25 years</a:t>
            </a:r>
          </a:p>
          <a:p>
            <a:pPr lvl="1"/>
            <a:r>
              <a:rPr lang="en-US" dirty="0" smtClean="0"/>
              <a:t>No alcohol </a:t>
            </a:r>
            <a:r>
              <a:rPr lang="en-US" dirty="0" smtClean="0"/>
              <a:t>(maybe 1-2x/year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 recreational drugs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Current Medications-</a:t>
            </a:r>
          </a:p>
          <a:p>
            <a:pPr marL="457200" lvl="1" indent="0">
              <a:buNone/>
            </a:pPr>
            <a:r>
              <a:rPr lang="en-US" dirty="0" smtClean="0"/>
              <a:t>Lisinopril 10mg po QD (HTN); Lipitor 20mg po QD (chol); </a:t>
            </a:r>
            <a:r>
              <a:rPr lang="en-US" dirty="0" err="1" smtClean="0"/>
              <a:t>Metformin</a:t>
            </a:r>
            <a:r>
              <a:rPr lang="en-US" dirty="0" smtClean="0"/>
              <a:t> 500mg BID (DM); Fish Oil 100mg TID(cardiac health); MVI 1po QD; </a:t>
            </a:r>
            <a:r>
              <a:rPr lang="en-US" dirty="0" err="1" smtClean="0"/>
              <a:t>Bentyl</a:t>
            </a:r>
            <a:r>
              <a:rPr lang="en-US" dirty="0" smtClean="0"/>
              <a:t> 10mg </a:t>
            </a:r>
            <a:r>
              <a:rPr lang="en-US" dirty="0" err="1" smtClean="0"/>
              <a:t>po</a:t>
            </a:r>
            <a:r>
              <a:rPr lang="en-US" dirty="0" smtClean="0"/>
              <a:t> QID – </a:t>
            </a:r>
            <a:r>
              <a:rPr lang="en-US" dirty="0" err="1" smtClean="0"/>
              <a:t>prn</a:t>
            </a:r>
            <a:r>
              <a:rPr lang="en-US" dirty="0" smtClean="0"/>
              <a:t> (IBS); Ca+, Mg+, Zinc combo vitamin </a:t>
            </a:r>
            <a:r>
              <a:rPr lang="en-US" dirty="0" err="1" smtClean="0"/>
              <a:t>po</a:t>
            </a:r>
            <a:r>
              <a:rPr lang="en-US" dirty="0" smtClean="0"/>
              <a:t> QD (women’s health); ASA 81mg </a:t>
            </a:r>
            <a:r>
              <a:rPr lang="en-US" dirty="0" err="1" smtClean="0"/>
              <a:t>po</a:t>
            </a:r>
            <a:r>
              <a:rPr lang="en-US" dirty="0" smtClean="0"/>
              <a:t> QD (heart health).</a:t>
            </a:r>
          </a:p>
          <a:p>
            <a:r>
              <a:rPr lang="en-US" u="sng" dirty="0" smtClean="0"/>
              <a:t>Medication Allergies-</a:t>
            </a:r>
          </a:p>
          <a:p>
            <a:pPr marL="914400" lvl="1" indent="-457200"/>
            <a:r>
              <a:rPr lang="en-US" dirty="0" smtClean="0"/>
              <a:t>PCN (rash); Codeine (n/v)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Physical Exam (PE)-</a:t>
            </a:r>
          </a:p>
          <a:p>
            <a:pPr lvl="1"/>
            <a:r>
              <a:rPr lang="en-US" sz="2600" dirty="0" smtClean="0"/>
              <a:t>VS: T 37.1, HR 90, RR 20, BP 130/65, SaO2 99%RA</a:t>
            </a:r>
          </a:p>
          <a:p>
            <a:pPr lvl="1"/>
            <a:r>
              <a:rPr lang="en-US" sz="2600" dirty="0" smtClean="0"/>
              <a:t>Gen: A/O x 4; moderate distress, speaks in full sentences, </a:t>
            </a:r>
            <a:r>
              <a:rPr lang="en-US" sz="2600" dirty="0" err="1" smtClean="0"/>
              <a:t>amb</a:t>
            </a:r>
            <a:r>
              <a:rPr lang="en-US" sz="2600" dirty="0" smtClean="0"/>
              <a:t> without assistance.</a:t>
            </a:r>
          </a:p>
          <a:p>
            <a:pPr lvl="1"/>
            <a:r>
              <a:rPr lang="en-US" sz="2600" dirty="0" smtClean="0"/>
              <a:t>CV: RRR, no murmurs</a:t>
            </a:r>
          </a:p>
          <a:p>
            <a:pPr lvl="1"/>
            <a:r>
              <a:rPr lang="en-US" sz="2600" dirty="0" err="1" smtClean="0"/>
              <a:t>Pulm</a:t>
            </a:r>
            <a:r>
              <a:rPr lang="en-US" sz="2600" dirty="0" smtClean="0"/>
              <a:t>: CTA </a:t>
            </a:r>
            <a:r>
              <a:rPr lang="en-US" sz="2600" dirty="0" err="1" smtClean="0"/>
              <a:t>b/l</a:t>
            </a:r>
            <a:r>
              <a:rPr lang="en-US" sz="2600" dirty="0" smtClean="0"/>
              <a:t>, no wheezes</a:t>
            </a:r>
          </a:p>
          <a:p>
            <a:pPr lvl="1"/>
            <a:r>
              <a:rPr lang="en-US" sz="2600" dirty="0" err="1" smtClean="0"/>
              <a:t>Abd</a:t>
            </a:r>
            <a:r>
              <a:rPr lang="en-US" sz="2600" dirty="0" smtClean="0"/>
              <a:t>: soft, distended, + BS; TTP LLQ, no rebound, + guarding; small mass palpated LLQ.</a:t>
            </a:r>
          </a:p>
          <a:p>
            <a:pPr lvl="1"/>
            <a:r>
              <a:rPr lang="en-US" sz="2600" dirty="0" smtClean="0"/>
              <a:t>Ext: 2+ DP pulses </a:t>
            </a:r>
            <a:r>
              <a:rPr lang="en-US" sz="2600" dirty="0" err="1" smtClean="0"/>
              <a:t>b/l</a:t>
            </a:r>
            <a:r>
              <a:rPr lang="en-US" sz="2600" dirty="0" smtClean="0"/>
              <a:t>, no cyanosis, no rash</a:t>
            </a:r>
          </a:p>
          <a:p>
            <a:pPr lvl="1"/>
            <a:r>
              <a:rPr lang="en-US" sz="2600" dirty="0" smtClean="0"/>
              <a:t>Rectal: </a:t>
            </a:r>
            <a:r>
              <a:rPr lang="en-US" sz="2600" dirty="0" err="1" smtClean="0"/>
              <a:t>Heme</a:t>
            </a:r>
            <a:r>
              <a:rPr lang="en-US" sz="2600" dirty="0" smtClean="0"/>
              <a:t> stool neg.; external </a:t>
            </a:r>
            <a:r>
              <a:rPr lang="en-US" sz="2600" dirty="0" err="1" smtClean="0"/>
              <a:t>hemorrohoids</a:t>
            </a:r>
            <a:r>
              <a:rPr lang="en-US" sz="2600" dirty="0" smtClean="0"/>
              <a:t> noted, no acute inflammation/tenderness/blockage or blood.</a:t>
            </a:r>
          </a:p>
          <a:p>
            <a:r>
              <a:rPr lang="en-US" u="sng" dirty="0" smtClean="0"/>
              <a:t>Labs-</a:t>
            </a:r>
          </a:p>
          <a:p>
            <a:pPr lvl="1"/>
            <a:r>
              <a:rPr lang="en-US" dirty="0" smtClean="0"/>
              <a:t> WBC: 11.3 (mild </a:t>
            </a:r>
            <a:r>
              <a:rPr lang="en-US" dirty="0" err="1" smtClean="0"/>
              <a:t>leukocytosis</a:t>
            </a:r>
            <a:r>
              <a:rPr lang="en-US" dirty="0" smtClean="0"/>
              <a:t>), </a:t>
            </a:r>
            <a:r>
              <a:rPr lang="en-US" dirty="0" err="1" smtClean="0"/>
              <a:t>Hct</a:t>
            </a:r>
            <a:r>
              <a:rPr lang="en-US" dirty="0" smtClean="0"/>
              <a:t>. 33.9, </a:t>
            </a:r>
            <a:r>
              <a:rPr lang="en-US" dirty="0" err="1" smtClean="0"/>
              <a:t>Plts</a:t>
            </a:r>
            <a:r>
              <a:rPr lang="en-US" dirty="0" smtClean="0"/>
              <a:t> 290, INR 1.2, BMP WNL, </a:t>
            </a:r>
            <a:r>
              <a:rPr lang="en-US" dirty="0" smtClean="0"/>
              <a:t>LFT’s normal; UA </a:t>
            </a:r>
            <a:r>
              <a:rPr lang="en-US" dirty="0" smtClean="0"/>
              <a:t>neg.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WORKING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Diverticulitis</a:t>
            </a:r>
          </a:p>
          <a:p>
            <a:pPr lvl="1"/>
            <a:r>
              <a:rPr lang="en-US" dirty="0" smtClean="0"/>
              <a:t>pouches (</a:t>
            </a:r>
            <a:r>
              <a:rPr lang="en-US" dirty="0" err="1" smtClean="0"/>
              <a:t>diverticula</a:t>
            </a:r>
            <a:r>
              <a:rPr lang="en-US" dirty="0" smtClean="0"/>
              <a:t>) form in the wall of the colon and then get inflamed or infected. </a:t>
            </a:r>
          </a:p>
          <a:p>
            <a:pPr lvl="1"/>
            <a:endParaRPr lang="en-US" dirty="0"/>
          </a:p>
        </p:txBody>
      </p:sp>
      <p:pic>
        <p:nvPicPr>
          <p:cNvPr id="4" name="Picture 3" descr="595304_x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3228976"/>
            <a:ext cx="39624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Symptoms of</a:t>
            </a:r>
            <a:r>
              <a:rPr lang="en-US" sz="4000" dirty="0" smtClean="0"/>
              <a:t> Diverticulitis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Left sided abdominal pain</a:t>
            </a:r>
          </a:p>
          <a:p>
            <a:r>
              <a:rPr lang="en-US" dirty="0" smtClean="0"/>
              <a:t>	Fever</a:t>
            </a:r>
          </a:p>
          <a:p>
            <a:r>
              <a:rPr lang="en-US" dirty="0" smtClean="0"/>
              <a:t>	Nausea</a:t>
            </a:r>
          </a:p>
          <a:p>
            <a:r>
              <a:rPr lang="en-US" dirty="0" smtClean="0"/>
              <a:t>	Vomiting</a:t>
            </a:r>
          </a:p>
          <a:p>
            <a:r>
              <a:rPr lang="en-US" dirty="0" smtClean="0"/>
              <a:t>	Bloating</a:t>
            </a:r>
          </a:p>
          <a:p>
            <a:r>
              <a:rPr lang="en-US" dirty="0" smtClean="0"/>
              <a:t>	Constipation</a:t>
            </a:r>
          </a:p>
          <a:p>
            <a:r>
              <a:rPr lang="en-US" dirty="0" smtClean="0"/>
              <a:t>	Increased Gas</a:t>
            </a:r>
          </a:p>
          <a:p>
            <a:r>
              <a:rPr lang="en-US" dirty="0" smtClean="0"/>
              <a:t>	Abdominal Cramping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DIAGNOSIS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Urinary Tract Infection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498975" cy="3763963"/>
          </a:xfrm>
        </p:spPr>
        <p:txBody>
          <a:bodyPr>
            <a:normAutofit/>
          </a:bodyPr>
          <a:lstStyle/>
          <a:p>
            <a:r>
              <a:rPr lang="en-US" dirty="0" smtClean="0"/>
              <a:t>Symptoms supporting this diagnosis</a:t>
            </a:r>
          </a:p>
          <a:p>
            <a:r>
              <a:rPr lang="en-US" dirty="0" smtClean="0"/>
              <a:t>	Fever</a:t>
            </a:r>
          </a:p>
          <a:p>
            <a:r>
              <a:rPr lang="en-US" dirty="0" smtClean="0"/>
              <a:t>	Urinary  Frequency	</a:t>
            </a:r>
          </a:p>
          <a:p>
            <a:r>
              <a:rPr lang="en-US" dirty="0" smtClean="0"/>
              <a:t>	Urinary Urgency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Dysuria</a:t>
            </a:r>
            <a:endParaRPr lang="en-US" dirty="0" smtClean="0"/>
          </a:p>
          <a:p>
            <a:r>
              <a:rPr lang="en-US" dirty="0" smtClean="0"/>
              <a:t>	WBC elevated</a:t>
            </a:r>
          </a:p>
          <a:p>
            <a:endParaRPr lang="en-US" dirty="0"/>
          </a:p>
        </p:txBody>
      </p:sp>
      <p:pic>
        <p:nvPicPr>
          <p:cNvPr id="4" name="Picture 3" descr="urina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743200"/>
            <a:ext cx="3810000" cy="331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103</TotalTime>
  <Words>1216</Words>
  <Application>Microsoft Office PowerPoint</Application>
  <PresentationFormat>On-screen Show (4:3)</PresentationFormat>
  <Paragraphs>218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Apex</vt:lpstr>
      <vt:lpstr>Gastrointestinal  case study </vt:lpstr>
      <vt:lpstr>PATIENT PRESENTATION</vt:lpstr>
      <vt:lpstr>PATIENT PRESENTATION</vt:lpstr>
      <vt:lpstr>PATIENT PRESENTATION</vt:lpstr>
      <vt:lpstr>PATIENT PRESENTATION</vt:lpstr>
      <vt:lpstr>PATIENT PRESENTATION</vt:lpstr>
      <vt:lpstr>WORKING DIAGNOSIS</vt:lpstr>
      <vt:lpstr>Symptoms of Diverticulitis </vt:lpstr>
      <vt:lpstr>ALTERNATIVE DIAGNOSIS</vt:lpstr>
      <vt:lpstr>ALTERNATIVE DIAGNOSIS</vt:lpstr>
      <vt:lpstr>OTHER DIAGNOSIS</vt:lpstr>
      <vt:lpstr>OTHER DIAGNOSES RULED OUT</vt:lpstr>
      <vt:lpstr>WORKING DIAGNOSIS LAB TESTS AND DIGNOSTIC TESTS</vt:lpstr>
      <vt:lpstr>ALTERNATIVE DIAGNOSIS LAB TESTS AND DIAGNOSTIC TESTS</vt:lpstr>
      <vt:lpstr>FINAL DIAGNOSIS OF DISEASE</vt:lpstr>
      <vt:lpstr>Epidemiology</vt:lpstr>
      <vt:lpstr>Etiology/Risk Factors</vt:lpstr>
      <vt:lpstr>Mechanism of Disease</vt:lpstr>
      <vt:lpstr>Pathophysiology</vt:lpstr>
      <vt:lpstr>Laplace Law </vt:lpstr>
      <vt:lpstr>Diverticulitis (inflammation of the diverticula) </vt:lpstr>
      <vt:lpstr>Complications of Diverticulitis</vt:lpstr>
      <vt:lpstr>Treatment</vt:lpstr>
      <vt:lpstr>PROGRESS NOTES</vt:lpstr>
      <vt:lpstr>DISCHARGE SUMMARY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 case study </dc:title>
  <dc:creator>Jessica</dc:creator>
  <cp:lastModifiedBy>Tracy Hill</cp:lastModifiedBy>
  <cp:revision>15</cp:revision>
  <dcterms:created xsi:type="dcterms:W3CDTF">2010-12-06T18:49:07Z</dcterms:created>
  <dcterms:modified xsi:type="dcterms:W3CDTF">2010-12-14T05:08:05Z</dcterms:modified>
</cp:coreProperties>
</file>